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TUTORÍA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NORMAS DE CONVIVENCIA:</a:t>
            </a:r>
            <a:br>
              <a:rPr lang="es-ES" dirty="0" smtClean="0"/>
            </a:br>
            <a:r>
              <a:rPr lang="es-ES" dirty="0" smtClean="0"/>
              <a:t>“Elaboramos nuestras normas de grupo”</a:t>
            </a:r>
            <a:br>
              <a:rPr lang="es-ES" dirty="0" smtClean="0"/>
            </a:b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IES PADRE JUAN DE MARIANA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8671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CORRECCIÓN DE LAS CONDUCTAS GRAVES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289738"/>
          </a:xfrm>
        </p:spPr>
        <p:txBody>
          <a:bodyPr>
            <a:normAutofit/>
          </a:bodyPr>
          <a:lstStyle/>
          <a:p>
            <a:r>
              <a:rPr lang="es-ES_tradnl" dirty="0"/>
              <a:t>Estas conductas graves podrán ser corregidas, previa instrucción de un expediente, con: </a:t>
            </a:r>
            <a:endParaRPr lang="es-ES" dirty="0"/>
          </a:p>
          <a:p>
            <a:r>
              <a:rPr lang="es-ES_tradnl" dirty="0"/>
              <a:t>* Realización de tareas en horario no lectivo. </a:t>
            </a:r>
            <a:endParaRPr lang="es-ES" dirty="0"/>
          </a:p>
          <a:p>
            <a:r>
              <a:rPr lang="es-ES_tradnl" dirty="0"/>
              <a:t>* Cambio temporal o permanente de grupo. </a:t>
            </a:r>
            <a:endParaRPr lang="es-ES" dirty="0"/>
          </a:p>
          <a:p>
            <a:r>
              <a:rPr lang="es-ES_tradnl" dirty="0"/>
              <a:t>* Suspensión del derecho a la asistencia a clases durante un período superior a cinco días. </a:t>
            </a:r>
            <a:endParaRPr lang="es-ES" dirty="0"/>
          </a:p>
          <a:p>
            <a:r>
              <a:rPr lang="es-ES_tradnl" dirty="0"/>
              <a:t>* Cambio de Centro. 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Antes de aplicarse la corrección, el/la alumno/a tiene derecho a ser escuchado. Este, o sus padres, podrán presentar reclamación, contra las correcciones impuestas, en los plazos y formas previstos. </a:t>
            </a:r>
            <a:endParaRPr lang="es-ES" i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326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DERECHOS DE LOS ALUMNOS/AS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339403"/>
            <a:ext cx="8915400" cy="5138670"/>
          </a:xfrm>
        </p:spPr>
        <p:txBody>
          <a:bodyPr>
            <a:normAutofit fontScale="92500" lnSpcReduction="10000"/>
          </a:bodyPr>
          <a:lstStyle/>
          <a:p>
            <a:r>
              <a:rPr lang="es-ES_tradnl" sz="2200" b="1" dirty="0"/>
              <a:t>1.-</a:t>
            </a:r>
            <a:r>
              <a:rPr lang="es-ES_tradnl" sz="2200" dirty="0"/>
              <a:t> Todos los alumnos tienen derecho a recibir una formación que asegure el pleno desarrollo de su personalidad, con una jornada de trabajo escolar acomodada a su edad y una planificación equilibrada de sus actividades de estudio. </a:t>
            </a:r>
            <a:endParaRPr lang="es-ES" sz="2200" dirty="0"/>
          </a:p>
          <a:p>
            <a:r>
              <a:rPr lang="es-ES_tradnl" sz="2200" b="1" dirty="0"/>
              <a:t>2.-</a:t>
            </a:r>
            <a:r>
              <a:rPr lang="es-ES_tradnl" sz="2200" dirty="0"/>
              <a:t> Todos los alumnos tienen derecho a la igualdad de oportunidades mediante la No discriminación por razones de nacimiento, raza, sexo, edad, capacidad económica, nivel social, convicciones políticas o religiosas, así como por discapacidades psíquicas o físicas. </a:t>
            </a:r>
            <a:endParaRPr lang="es-ES" sz="2200" dirty="0"/>
          </a:p>
          <a:p>
            <a:r>
              <a:rPr lang="es-ES_tradnl" sz="2200" b="1" dirty="0"/>
              <a:t>3.-</a:t>
            </a:r>
            <a:r>
              <a:rPr lang="es-ES_tradnl" sz="2200" dirty="0"/>
              <a:t> Todos los alumnos tienen derecho a que su rendimiento escolar sea evaluado con plena objetividad. Para ello, el Centro difundirá los criterios que se van a aplicar para la evaluación y la promoción al siguiente curso. </a:t>
            </a:r>
            <a:endParaRPr lang="es-ES" sz="2200" dirty="0"/>
          </a:p>
          <a:p>
            <a:r>
              <a:rPr lang="es-ES_tradnl" sz="2200" b="1" dirty="0"/>
              <a:t>4.-</a:t>
            </a:r>
            <a:r>
              <a:rPr lang="es-ES_tradnl" sz="2200" dirty="0"/>
              <a:t> Los alumnos o sus padres podrán reclamar contra las decisiones y calificaciones que se adopten al final del curso, en los términos previstos por la Ley. </a:t>
            </a:r>
            <a:endParaRPr lang="es-ES" sz="2200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5546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DERECHOS DE LOS ALUMNOS/AS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61375"/>
            <a:ext cx="8915400" cy="4520484"/>
          </a:xfrm>
        </p:spPr>
        <p:txBody>
          <a:bodyPr>
            <a:normAutofit fontScale="92500" lnSpcReduction="10000"/>
          </a:bodyPr>
          <a:lstStyle/>
          <a:p>
            <a:r>
              <a:rPr lang="es-ES_tradnl" sz="2400" b="1" dirty="0"/>
              <a:t>5.-</a:t>
            </a:r>
            <a:r>
              <a:rPr lang="es-ES_tradnl" sz="2400" dirty="0"/>
              <a:t> Todos los alumnos tienen derecho a recibir orientación escolar y profesional.  </a:t>
            </a:r>
            <a:endParaRPr lang="es-ES" sz="2400" dirty="0"/>
          </a:p>
          <a:p>
            <a:r>
              <a:rPr lang="es-ES_tradnl" sz="2400" b="1" dirty="0"/>
              <a:t>6.-</a:t>
            </a:r>
            <a:r>
              <a:rPr lang="es-ES_tradnl" sz="2400" dirty="0"/>
              <a:t> Todos los alumnos tienen derecho a que se respete su libertad de conciencia y sus convicciones políticas o religiosas. </a:t>
            </a:r>
            <a:endParaRPr lang="es-ES_tradnl" sz="2400" dirty="0" smtClean="0"/>
          </a:p>
          <a:p>
            <a:r>
              <a:rPr lang="es-ES_tradnl" sz="2400" b="1" dirty="0"/>
              <a:t>7.-</a:t>
            </a:r>
            <a:r>
              <a:rPr lang="es-ES_tradnl" sz="2400" dirty="0"/>
              <a:t> Todos los alumnos tienen derecho a que se respete su integridad física y moral, así como</a:t>
            </a:r>
            <a:r>
              <a:rPr lang="es-ES_tradnl" sz="2400" b="1" dirty="0"/>
              <a:t> </a:t>
            </a:r>
            <a:r>
              <a:rPr lang="es-ES_tradnl" sz="2400" dirty="0"/>
              <a:t>su dignidad personal.</a:t>
            </a:r>
            <a:endParaRPr lang="es-ES" sz="2400" dirty="0"/>
          </a:p>
          <a:p>
            <a:r>
              <a:rPr lang="es-ES_tradnl" sz="2400" b="1" dirty="0" smtClean="0"/>
              <a:t>8</a:t>
            </a:r>
            <a:r>
              <a:rPr lang="es-ES_tradnl" sz="2400" b="1" dirty="0"/>
              <a:t>.-</a:t>
            </a:r>
            <a:r>
              <a:rPr lang="es-ES_tradnl" sz="2400" dirty="0"/>
              <a:t> Todos los alumnos tienen derecho a participar en el funcionamiento y en la vida del Centro. </a:t>
            </a:r>
            <a:endParaRPr lang="es-ES" sz="2400" dirty="0"/>
          </a:p>
          <a:p>
            <a:r>
              <a:rPr lang="es-ES_tradnl" sz="2400" b="1" dirty="0"/>
              <a:t>9.-</a:t>
            </a:r>
            <a:r>
              <a:rPr lang="es-ES_tradnl" sz="2400" dirty="0"/>
              <a:t> Todos los alumnos tienen derecho a elegir a sus representantes en el Consejo Escolar y a los delegados de grupo. </a:t>
            </a:r>
            <a:endParaRPr lang="es-ES" sz="2400" dirty="0"/>
          </a:p>
          <a:p>
            <a:pPr marL="0" indent="0">
              <a:buNone/>
            </a:pPr>
            <a:endParaRPr lang="es-ES" sz="2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791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DERECHOS DE LOS ALUMNOS/AS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79809"/>
            <a:ext cx="8915400" cy="3777622"/>
          </a:xfrm>
        </p:spPr>
        <p:txBody>
          <a:bodyPr>
            <a:normAutofit/>
          </a:bodyPr>
          <a:lstStyle/>
          <a:p>
            <a:r>
              <a:rPr lang="es-ES_tradnl" sz="2400" b="1" dirty="0" smtClean="0"/>
              <a:t>10</a:t>
            </a:r>
            <a:r>
              <a:rPr lang="es-ES_tradnl" sz="2400" b="1" dirty="0"/>
              <a:t>.-</a:t>
            </a:r>
            <a:r>
              <a:rPr lang="es-ES_tradnl" sz="2400" dirty="0"/>
              <a:t> Todos los alumnos tienen derecho a asociarse creando Asociaciones</a:t>
            </a:r>
            <a:r>
              <a:rPr lang="es-ES_tradnl" sz="2400" dirty="0" smtClean="0"/>
              <a:t>.</a:t>
            </a:r>
            <a:endParaRPr lang="es-ES" sz="2400" dirty="0"/>
          </a:p>
          <a:p>
            <a:r>
              <a:rPr lang="es-ES_tradnl" sz="2400" b="1" dirty="0"/>
              <a:t>11.-</a:t>
            </a:r>
            <a:r>
              <a:rPr lang="es-ES_tradnl" sz="2400" dirty="0"/>
              <a:t> Todos los alumnos tienen derecho a manifestar su discrepancia respecto a las decisiones educativas, en la forma establecida en la normativa vigente. </a:t>
            </a:r>
            <a:endParaRPr lang="es-ES" sz="2400" dirty="0"/>
          </a:p>
          <a:p>
            <a:r>
              <a:rPr lang="es-ES_tradnl" sz="2400" b="1" dirty="0"/>
              <a:t>12.-</a:t>
            </a:r>
            <a:r>
              <a:rPr lang="es-ES_tradnl" sz="2400" dirty="0"/>
              <a:t> En las condiciones en que se establezcan, los alumnos que padezcan infortunio familiar tendrán la protección social oportuna para que puedan continuar sus estudios. </a:t>
            </a:r>
            <a:endParaRPr lang="es-ES" sz="2400" i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483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2718"/>
          </a:xfrm>
        </p:spPr>
        <p:txBody>
          <a:bodyPr/>
          <a:lstStyle/>
          <a:p>
            <a:r>
              <a:rPr lang="es-ES" dirty="0" smtClean="0"/>
              <a:t>DEBERES DE LOS ALUMNOS/AS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18445"/>
            <a:ext cx="8915400" cy="4151290"/>
          </a:xfrm>
        </p:spPr>
        <p:txBody>
          <a:bodyPr>
            <a:normAutofit fontScale="92500" lnSpcReduction="20000"/>
          </a:bodyPr>
          <a:lstStyle/>
          <a:p>
            <a:r>
              <a:rPr lang="es-ES_tradnl" sz="2600" b="1" dirty="0"/>
              <a:t>1.- El estudio constituye el deber básico de los alumnos/as, y se concreta en las siguientes obligaciones: </a:t>
            </a:r>
            <a:endParaRPr lang="es-ES" sz="2600" dirty="0"/>
          </a:p>
          <a:p>
            <a:pPr marL="0" indent="0">
              <a:buNone/>
            </a:pPr>
            <a:r>
              <a:rPr lang="es-ES" sz="2600" dirty="0"/>
              <a:t>	</a:t>
            </a:r>
            <a:r>
              <a:rPr lang="es-ES_tradnl" sz="2600" dirty="0" smtClean="0"/>
              <a:t>* </a:t>
            </a:r>
            <a:r>
              <a:rPr lang="es-ES_tradnl" sz="2600" dirty="0"/>
              <a:t>Asistir a clase con puntualidad. </a:t>
            </a:r>
            <a:endParaRPr lang="es-ES" sz="2600" dirty="0"/>
          </a:p>
          <a:p>
            <a:pPr marL="0" indent="0">
              <a:buNone/>
            </a:pPr>
            <a:r>
              <a:rPr lang="es-ES" sz="2600" dirty="0"/>
              <a:t>	</a:t>
            </a:r>
            <a:r>
              <a:rPr lang="es-ES_tradnl" sz="2600" dirty="0" smtClean="0"/>
              <a:t>* </a:t>
            </a:r>
            <a:r>
              <a:rPr lang="es-ES_tradnl" sz="2600" dirty="0"/>
              <a:t>Cumplir los horarios establecidos para el desarrollo de </a:t>
            </a:r>
            <a:r>
              <a:rPr lang="es-ES_tradnl" sz="2600" dirty="0" smtClean="0"/>
              <a:t>	las </a:t>
            </a:r>
            <a:r>
              <a:rPr lang="es-ES_tradnl" sz="2600" dirty="0"/>
              <a:t>actividades del </a:t>
            </a:r>
            <a:r>
              <a:rPr lang="es-ES_tradnl" sz="2600" dirty="0" smtClean="0"/>
              <a:t>  Centro</a:t>
            </a:r>
            <a:r>
              <a:rPr lang="es-ES_tradnl" sz="2600" dirty="0"/>
              <a:t>. </a:t>
            </a:r>
            <a:endParaRPr lang="es-ES" sz="2600" dirty="0"/>
          </a:p>
          <a:p>
            <a:pPr marL="0" indent="0">
              <a:buNone/>
            </a:pPr>
            <a:r>
              <a:rPr lang="es-ES_tradnl" sz="2600" dirty="0"/>
              <a:t>	</a:t>
            </a:r>
            <a:r>
              <a:rPr lang="es-ES_tradnl" sz="2600" dirty="0" smtClean="0"/>
              <a:t>* </a:t>
            </a:r>
            <a:r>
              <a:rPr lang="es-ES_tradnl" sz="2600" dirty="0"/>
              <a:t>Seguir las orientaciones del profesorado respecto de </a:t>
            </a:r>
            <a:r>
              <a:rPr lang="es-ES_tradnl" sz="2600" dirty="0" smtClean="0"/>
              <a:t>	su </a:t>
            </a:r>
            <a:r>
              <a:rPr lang="es-ES_tradnl" sz="2600" dirty="0"/>
              <a:t>aprendizaje y mostrarles el debido respeto </a:t>
            </a:r>
            <a:r>
              <a:rPr lang="es-ES_tradnl" sz="2600" dirty="0" smtClean="0"/>
              <a:t>y 	consideración</a:t>
            </a:r>
            <a:r>
              <a:rPr lang="es-ES_tradnl" sz="2600" dirty="0"/>
              <a:t>. </a:t>
            </a:r>
            <a:r>
              <a:rPr lang="es-ES" sz="2600" dirty="0"/>
              <a:t>	</a:t>
            </a:r>
            <a:endParaRPr lang="es-ES" sz="2600" dirty="0" smtClean="0"/>
          </a:p>
          <a:p>
            <a:pPr marL="0" indent="0">
              <a:buNone/>
            </a:pPr>
            <a:r>
              <a:rPr lang="es-ES" sz="2600" dirty="0"/>
              <a:t>	</a:t>
            </a:r>
            <a:r>
              <a:rPr lang="es-ES_tradnl" sz="2600" dirty="0" smtClean="0"/>
              <a:t>* </a:t>
            </a:r>
            <a:r>
              <a:rPr lang="es-ES_tradnl" sz="2600" dirty="0"/>
              <a:t>Respetar el derecho al estudio de los demás </a:t>
            </a:r>
            <a:r>
              <a:rPr lang="es-ES_tradnl" sz="2600" dirty="0" smtClean="0"/>
              <a:t>	compañeros</a:t>
            </a:r>
            <a:r>
              <a:rPr lang="es-ES_tradnl" sz="2600" dirty="0"/>
              <a:t>. </a:t>
            </a:r>
            <a:endParaRPr lang="es-ES" sz="2600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549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DEBERES DE LOS ALUMNOS/AS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35617"/>
            <a:ext cx="8915400" cy="4430332"/>
          </a:xfrm>
        </p:spPr>
        <p:txBody>
          <a:bodyPr>
            <a:noAutofit/>
          </a:bodyPr>
          <a:lstStyle/>
          <a:p>
            <a:r>
              <a:rPr lang="es-ES_tradnl" sz="2400" b="1" dirty="0"/>
              <a:t>2.- Los alumnos tienen, además, entre otros, los siguientes deberes: </a:t>
            </a:r>
            <a:endParaRPr lang="es-ES" sz="2400" dirty="0"/>
          </a:p>
          <a:p>
            <a:pPr marL="0" indent="0">
              <a:buNone/>
            </a:pPr>
            <a:r>
              <a:rPr lang="es-ES_tradnl" sz="2400" dirty="0" smtClean="0"/>
              <a:t>	* </a:t>
            </a:r>
            <a:r>
              <a:rPr lang="es-ES_tradnl" sz="2400" dirty="0"/>
              <a:t>Cuidar y utilizar correctamente los bienes e </a:t>
            </a:r>
            <a:r>
              <a:rPr lang="es-ES_tradnl" sz="2400" dirty="0" smtClean="0"/>
              <a:t>	instalaciones </a:t>
            </a:r>
            <a:r>
              <a:rPr lang="es-ES_tradnl" sz="2400" dirty="0"/>
              <a:t>del Centro y respetar las pertenencias de </a:t>
            </a:r>
            <a:r>
              <a:rPr lang="es-ES_tradnl" sz="2400" dirty="0" smtClean="0"/>
              <a:t>	los</a:t>
            </a:r>
            <a:r>
              <a:rPr lang="es-ES_tradnl" sz="2400" b="1" dirty="0" smtClean="0"/>
              <a:t> </a:t>
            </a:r>
            <a:r>
              <a:rPr lang="es-ES_tradnl" sz="2400" dirty="0"/>
              <a:t>compañeros. </a:t>
            </a:r>
            <a:endParaRPr lang="es-ES" sz="2400" dirty="0"/>
          </a:p>
          <a:p>
            <a:pPr marL="0" indent="0">
              <a:buNone/>
            </a:pPr>
            <a:r>
              <a:rPr lang="es-ES_tradnl" sz="2400" dirty="0" smtClean="0"/>
              <a:t>	* </a:t>
            </a:r>
            <a:r>
              <a:rPr lang="es-ES_tradnl" sz="2400" dirty="0"/>
              <a:t>Respetar los derechos de todos los miembros de la </a:t>
            </a:r>
            <a:r>
              <a:rPr lang="es-ES_tradnl" sz="2400" dirty="0" smtClean="0"/>
              <a:t>	comunidad </a:t>
            </a:r>
            <a:r>
              <a:rPr lang="es-ES_tradnl" sz="2400" dirty="0"/>
              <a:t>educativa </a:t>
            </a:r>
            <a:endParaRPr lang="es-ES" sz="2400" dirty="0"/>
          </a:p>
          <a:p>
            <a:pPr marL="0" indent="0">
              <a:buNone/>
            </a:pPr>
            <a:r>
              <a:rPr lang="es-ES_tradnl" sz="2400" dirty="0" smtClean="0"/>
              <a:t>	* </a:t>
            </a:r>
            <a:r>
              <a:rPr lang="es-ES_tradnl" sz="2400" dirty="0"/>
              <a:t>Participar en las actividades y el funcionamiento del </a:t>
            </a:r>
            <a:r>
              <a:rPr lang="es-ES_tradnl" sz="2400" dirty="0" smtClean="0"/>
              <a:t>	Centro</a:t>
            </a:r>
            <a:r>
              <a:rPr lang="es-ES_tradnl" sz="2400" dirty="0"/>
              <a:t>. </a:t>
            </a:r>
            <a:endParaRPr lang="es-ES" sz="2400" dirty="0"/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73533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200" b="1" dirty="0"/>
              <a:t>CONDUCTAS CONTRARIAS A LOS DERECHOS Y LOS DEBERES DEL ALUMNADO, Y PROCEDIMIENTOS DE CORRECCIÓN DE LAS MISMAS. 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725769"/>
            <a:ext cx="8915400" cy="4790941"/>
          </a:xfrm>
        </p:spPr>
        <p:txBody>
          <a:bodyPr>
            <a:noAutofit/>
          </a:bodyPr>
          <a:lstStyle/>
          <a:p>
            <a:r>
              <a:rPr lang="es-ES_tradnl" sz="1600" dirty="0"/>
              <a:t>Las correcciones que hayan de aplicarse por el incumplimiento de las normas de convivencia tendrán un carácter educativo y recuperador. Asimismo, ningún alumno/a podrá ser privado del derecho a la educación ni de su derecho a la escolaridad</a:t>
            </a:r>
            <a:r>
              <a:rPr lang="es-ES_tradnl" sz="1600" dirty="0" smtClean="0"/>
              <a:t>.</a:t>
            </a:r>
            <a:endParaRPr lang="es-ES" sz="1600" dirty="0"/>
          </a:p>
          <a:p>
            <a:r>
              <a:rPr lang="es-ES_tradnl" sz="1600" dirty="0"/>
              <a:t>Los/las alumnos/as que individual o colectivamente causen daños a las instalaciones o al material, de forma intencionada o por negligencias quedan obligados/as a reparar el daño causado o a hacerse cargo del coste económico de su recuperación. </a:t>
            </a:r>
            <a:endParaRPr lang="es-ES" sz="1600" dirty="0"/>
          </a:p>
          <a:p>
            <a:r>
              <a:rPr lang="es-ES_tradnl" sz="1600" dirty="0"/>
              <a:t>La falta a clase puede provocar la imposibilidad de la aplicación de los criterios generales de evaluación y la pérdida del derecho mismo a la evaluación continua. </a:t>
            </a:r>
            <a:endParaRPr lang="es-ES" sz="1600" dirty="0"/>
          </a:p>
          <a:p>
            <a:r>
              <a:rPr lang="es-ES_tradnl" sz="1600" dirty="0"/>
              <a:t>En las conductas incorrectas, serán consideradas circunstancias atenuantes el reconocimiento espontáneo, la petición de excusas y la falta de intencionalidad. Se considerarán por el contrario, circunstancias agravantes la premeditación, la reiteración y las "novatadas", entre otras. </a:t>
            </a:r>
            <a:endParaRPr lang="es-ES" sz="1600" dirty="0"/>
          </a:p>
          <a:p>
            <a:r>
              <a:rPr lang="es-ES_tradnl" sz="1600" dirty="0"/>
              <a:t>Estas conductos incorrectas pueden clasificarse, según su gravedad, en conductas contrarias a las normas de convivencia (conductas menos graves) y conductas gravemente perjudiciales. </a:t>
            </a:r>
            <a:endParaRPr lang="es-ES" sz="1600" dirty="0"/>
          </a:p>
          <a:p>
            <a:pPr marL="0" indent="0">
              <a:buNone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787052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2700" b="1" dirty="0" smtClean="0"/>
              <a:t>Las </a:t>
            </a:r>
            <a:r>
              <a:rPr lang="es-ES_tradnl" sz="2700" b="1" dirty="0"/>
              <a:t>conductas contrarias a las normas de convivencia podrán ser corregidas, entre otros, mediante los siguientes procedimientos</a:t>
            </a:r>
            <a:r>
              <a:rPr lang="es-ES_tradnl" b="1" dirty="0"/>
              <a:t>: </a:t>
            </a:r>
            <a:r>
              <a:rPr lang="es-ES" i="1" dirty="0"/>
              <a:t/>
            </a:r>
            <a:br>
              <a:rPr lang="es-ES" i="1" dirty="0"/>
            </a:br>
            <a:r>
              <a:rPr lang="es-ES_tradnl" dirty="0"/>
              <a:t> 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lnSpcReduction="10000"/>
          </a:bodyPr>
          <a:lstStyle/>
          <a:p>
            <a:r>
              <a:rPr lang="es-ES_tradnl" sz="2000" dirty="0" smtClean="0"/>
              <a:t>* </a:t>
            </a:r>
            <a:r>
              <a:rPr lang="es-ES_tradnl" sz="2000" dirty="0"/>
              <a:t>Amonestación privada o por escrito. </a:t>
            </a:r>
            <a:endParaRPr lang="es-ES" sz="2000" dirty="0"/>
          </a:p>
          <a:p>
            <a:r>
              <a:rPr lang="es-ES_tradnl" sz="2000" dirty="0"/>
              <a:t>* Comparecencia inmediata ante el Jefe de</a:t>
            </a:r>
            <a:r>
              <a:rPr lang="es-ES_tradnl" sz="2000" b="1" dirty="0"/>
              <a:t> </a:t>
            </a:r>
            <a:r>
              <a:rPr lang="es-ES_tradnl" sz="2000" dirty="0"/>
              <a:t>Estudios. </a:t>
            </a:r>
            <a:endParaRPr lang="es-ES" sz="2000" dirty="0"/>
          </a:p>
          <a:p>
            <a:r>
              <a:rPr lang="es-ES_tradnl" sz="2000" dirty="0"/>
              <a:t>* Realización de trabajos específicos en horario no lectivo. </a:t>
            </a:r>
            <a:endParaRPr lang="es-ES" sz="2000" dirty="0"/>
          </a:p>
          <a:p>
            <a:r>
              <a:rPr lang="es-ES_tradnl" sz="2000" dirty="0"/>
              <a:t>* Realización de tareas que contribuyan a la mejora de las actividades del Centro o dirigidas a reparar el dado causado. </a:t>
            </a:r>
            <a:endParaRPr lang="es-ES" sz="2000" dirty="0"/>
          </a:p>
          <a:p>
            <a:r>
              <a:rPr lang="es-ES_tradnl" sz="2000" dirty="0"/>
              <a:t>* Supresión del derecho a participar en las actividades extraescolares. </a:t>
            </a:r>
            <a:endParaRPr lang="es-ES" sz="2000" dirty="0"/>
          </a:p>
          <a:p>
            <a:r>
              <a:rPr lang="es-ES_tradnl" sz="2000" dirty="0"/>
              <a:t>* Cambio de grupo del alumno/a o suspensión del derecho de asistencia a clase por un plazo máximo de una semana (en este caso, el/la alumno/a ha de realizar los deberes que se determinen para evitar la interrupción en</a:t>
            </a:r>
            <a:r>
              <a:rPr lang="es-ES_tradnl" sz="2000" b="1" dirty="0"/>
              <a:t> </a:t>
            </a:r>
            <a:r>
              <a:rPr lang="es-ES_tradnl" sz="2000" dirty="0"/>
              <a:t>su proceso formativo).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85186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100" b="1" dirty="0"/>
              <a:t>Son consideradas conductas gravemente</a:t>
            </a:r>
            <a:r>
              <a:rPr lang="es-ES_tradnl" sz="3100" dirty="0"/>
              <a:t> </a:t>
            </a:r>
            <a:r>
              <a:rPr lang="es-ES_tradnl" sz="3100" b="1" dirty="0"/>
              <a:t>perjudiciales para la convivencia</a:t>
            </a:r>
            <a:r>
              <a:rPr lang="es-ES_tradnl" sz="3100" dirty="0"/>
              <a:t> </a:t>
            </a:r>
            <a:r>
              <a:rPr lang="es-ES_tradnl" sz="3100" b="1" dirty="0"/>
              <a:t>del</a:t>
            </a:r>
            <a:r>
              <a:rPr lang="es-ES_tradnl" sz="3100" dirty="0"/>
              <a:t> </a:t>
            </a:r>
            <a:r>
              <a:rPr lang="es-ES_tradnl" sz="3100" b="1" dirty="0"/>
              <a:t>Centro las siguientes: 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_tradnl" dirty="0"/>
              <a:t> 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* </a:t>
            </a:r>
            <a:r>
              <a:rPr lang="es-ES_tradnl" dirty="0"/>
              <a:t>Los actos de indisciplina, injurias u ofensas graves contra los miembros de la comunidad educativa. </a:t>
            </a:r>
            <a:endParaRPr lang="es-ES" i="1" dirty="0"/>
          </a:p>
          <a:p>
            <a:r>
              <a:rPr lang="es-ES_tradnl" dirty="0"/>
              <a:t>* La agresión física o moral a los/las compañeros/as, profesorado o personal no docente. </a:t>
            </a:r>
            <a:endParaRPr lang="es-ES" dirty="0"/>
          </a:p>
          <a:p>
            <a:r>
              <a:rPr lang="es-ES_tradnl" dirty="0"/>
              <a:t>* La suplantación de personalidad o la falsificación o sustracción de documentos académicos. </a:t>
            </a:r>
            <a:endParaRPr lang="es-ES" dirty="0"/>
          </a:p>
          <a:p>
            <a:r>
              <a:rPr lang="es-ES_tradnl" dirty="0"/>
              <a:t>* Los daños causados intencionadamente o por uso indebido en las instalaciones o materiales del Centro, así como en los bienes de los otros miembros de la comunidad escolar. </a:t>
            </a:r>
            <a:endParaRPr lang="es-ES" dirty="0"/>
          </a:p>
          <a:p>
            <a:r>
              <a:rPr lang="es-ES_tradnl" dirty="0"/>
              <a:t>* Los actos injustificados que perturben el normal desarrollo de las actividades del Instituto. </a:t>
            </a:r>
            <a:endParaRPr lang="es-ES" dirty="0"/>
          </a:p>
          <a:p>
            <a:r>
              <a:rPr lang="es-ES_tradnl" dirty="0"/>
              <a:t>* Las actuaciones perjudiciales para la salud y la integridad personal de los demás. </a:t>
            </a:r>
            <a:endParaRPr lang="es-ES" dirty="0"/>
          </a:p>
          <a:p>
            <a:r>
              <a:rPr lang="es-ES_tradnl" dirty="0"/>
              <a:t>* La reiteración de las conductas menos graves. 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224354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847</Words>
  <Application>Microsoft Office PowerPoint</Application>
  <PresentationFormat>Panorámica</PresentationFormat>
  <Paragraphs>56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TUTORÍA NORMAS DE CONVIVENCIA: “Elaboramos nuestras normas de grupo”  </vt:lpstr>
      <vt:lpstr>DERECHOS DE LOS ALUMNOS/AS</vt:lpstr>
      <vt:lpstr>DERECHOS DE LOS ALUMNOS/AS</vt:lpstr>
      <vt:lpstr>DERECHOS DE LOS ALUMNOS/AS</vt:lpstr>
      <vt:lpstr>DEBERES DE LOS ALUMNOS/AS</vt:lpstr>
      <vt:lpstr>DEBERES DE LOS ALUMNOS/AS</vt:lpstr>
      <vt:lpstr>CONDUCTAS CONTRARIAS A LOS DERECHOS Y LOS DEBERES DEL ALUMNADO, Y PROCEDIMIENTOS DE CORRECCIÓN DE LAS MISMAS.  </vt:lpstr>
      <vt:lpstr>Las conductas contrarias a las normas de convivencia podrán ser corregidas, entre otros, mediante los siguientes procedimientos:    </vt:lpstr>
      <vt:lpstr>Son consideradas conductas gravemente perjudiciales para la convivencia del Centro las siguientes:    </vt:lpstr>
      <vt:lpstr>CORRECCIÓN DE LAS CONDUCTAS GRAVES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TUTORÍA 3º ESO NORMAS DE CONVIVENCIA</dc:title>
  <dc:creator>Elena Garcia de Blas Palomo</dc:creator>
  <cp:lastModifiedBy>Elena Garcia de Blas Palomo</cp:lastModifiedBy>
  <cp:revision>4</cp:revision>
  <dcterms:created xsi:type="dcterms:W3CDTF">2016-10-18T20:58:01Z</dcterms:created>
  <dcterms:modified xsi:type="dcterms:W3CDTF">2016-10-21T15:05:52Z</dcterms:modified>
</cp:coreProperties>
</file>