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2" r:id="rId1"/>
  </p:sld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61D8041-F0A1-4B6B-8C91-F10227556B36}" type="datetimeFigureOut">
              <a:rPr lang="es-ES" smtClean="0"/>
              <a:t>06/10/2016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9A9AA46-AE00-4245-AB44-9D29272D3DD3}" type="slidenum">
              <a:rPr lang="es-ES" smtClean="0"/>
              <a:t>‹Nº›</a:t>
            </a:fld>
            <a:endParaRPr lang="es-E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2784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61D8041-F0A1-4B6B-8C91-F10227556B36}" type="datetimeFigureOut">
              <a:rPr lang="es-ES" smtClean="0"/>
              <a:t>06/10/2016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9A9AA46-AE00-4245-AB44-9D29272D3DD3}" type="slidenum">
              <a:rPr lang="es-ES" smtClean="0"/>
              <a:t>‹Nº›</a:t>
            </a:fld>
            <a:endParaRPr lang="es-ES"/>
          </a:p>
        </p:txBody>
      </p:sp>
    </p:spTree>
    <p:extLst>
      <p:ext uri="{BB962C8B-B14F-4D97-AF65-F5344CB8AC3E}">
        <p14:creationId xmlns:p14="http://schemas.microsoft.com/office/powerpoint/2010/main" val="3183740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61D8041-F0A1-4B6B-8C91-F10227556B36}" type="datetimeFigureOut">
              <a:rPr lang="es-ES" smtClean="0"/>
              <a:t>06/10/2016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9A9AA46-AE00-4245-AB44-9D29272D3DD3}" type="slidenum">
              <a:rPr lang="es-ES" smtClean="0"/>
              <a:t>‹Nº›</a:t>
            </a:fld>
            <a:endParaRPr lang="es-ES"/>
          </a:p>
        </p:txBody>
      </p:sp>
    </p:spTree>
    <p:extLst>
      <p:ext uri="{BB962C8B-B14F-4D97-AF65-F5344CB8AC3E}">
        <p14:creationId xmlns:p14="http://schemas.microsoft.com/office/powerpoint/2010/main" val="3693995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61D8041-F0A1-4B6B-8C91-F10227556B36}" type="datetimeFigureOut">
              <a:rPr lang="es-ES" smtClean="0"/>
              <a:t>06/10/2016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9A9AA46-AE00-4245-AB44-9D29272D3DD3}" type="slidenum">
              <a:rPr lang="es-ES" smtClean="0"/>
              <a:t>‹Nº›</a:t>
            </a:fld>
            <a:endParaRPr lang="es-ES"/>
          </a:p>
        </p:txBody>
      </p:sp>
    </p:spTree>
    <p:extLst>
      <p:ext uri="{BB962C8B-B14F-4D97-AF65-F5344CB8AC3E}">
        <p14:creationId xmlns:p14="http://schemas.microsoft.com/office/powerpoint/2010/main" val="233666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1D8041-F0A1-4B6B-8C91-F10227556B36}" type="datetimeFigureOut">
              <a:rPr lang="es-ES" smtClean="0"/>
              <a:t>06/10/2016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9A9AA46-AE00-4245-AB44-9D29272D3DD3}" type="slidenum">
              <a:rPr lang="es-ES" smtClean="0"/>
              <a:t>‹Nº›</a:t>
            </a:fld>
            <a:endParaRPr lang="es-E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3769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61D8041-F0A1-4B6B-8C91-F10227556B36}" type="datetimeFigureOut">
              <a:rPr lang="es-ES" smtClean="0"/>
              <a:t>06/10/2016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9A9AA46-AE00-4245-AB44-9D29272D3DD3}" type="slidenum">
              <a:rPr lang="es-ES" smtClean="0"/>
              <a:t>‹Nº›</a:t>
            </a:fld>
            <a:endParaRPr lang="es-ES"/>
          </a:p>
        </p:txBody>
      </p:sp>
    </p:spTree>
    <p:extLst>
      <p:ext uri="{BB962C8B-B14F-4D97-AF65-F5344CB8AC3E}">
        <p14:creationId xmlns:p14="http://schemas.microsoft.com/office/powerpoint/2010/main" val="604162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61D8041-F0A1-4B6B-8C91-F10227556B36}" type="datetimeFigureOut">
              <a:rPr lang="es-ES" smtClean="0"/>
              <a:t>06/10/2016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F9A9AA46-AE00-4245-AB44-9D29272D3DD3}" type="slidenum">
              <a:rPr lang="es-ES" smtClean="0"/>
              <a:t>‹Nº›</a:t>
            </a:fld>
            <a:endParaRPr lang="es-ES"/>
          </a:p>
        </p:txBody>
      </p:sp>
    </p:spTree>
    <p:extLst>
      <p:ext uri="{BB962C8B-B14F-4D97-AF65-F5344CB8AC3E}">
        <p14:creationId xmlns:p14="http://schemas.microsoft.com/office/powerpoint/2010/main" val="2605942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61D8041-F0A1-4B6B-8C91-F10227556B36}" type="datetimeFigureOut">
              <a:rPr lang="es-ES" smtClean="0"/>
              <a:t>06/10/2016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9A9AA46-AE00-4245-AB44-9D29272D3DD3}" type="slidenum">
              <a:rPr lang="es-ES" smtClean="0"/>
              <a:t>‹Nº›</a:t>
            </a:fld>
            <a:endParaRPr lang="es-ES"/>
          </a:p>
        </p:txBody>
      </p:sp>
    </p:spTree>
    <p:extLst>
      <p:ext uri="{BB962C8B-B14F-4D97-AF65-F5344CB8AC3E}">
        <p14:creationId xmlns:p14="http://schemas.microsoft.com/office/powerpoint/2010/main" val="350075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61D8041-F0A1-4B6B-8C91-F10227556B36}" type="datetimeFigureOut">
              <a:rPr lang="es-ES" smtClean="0"/>
              <a:t>06/10/2016</a:t>
            </a:fld>
            <a:endParaRPr lang="es-E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ES"/>
          </a:p>
        </p:txBody>
      </p:sp>
      <p:sp>
        <p:nvSpPr>
          <p:cNvPr id="9" name="Slide Number Placeholder 8"/>
          <p:cNvSpPr>
            <a:spLocks noGrp="1"/>
          </p:cNvSpPr>
          <p:nvPr>
            <p:ph type="sldNum" sz="quarter" idx="12"/>
          </p:nvPr>
        </p:nvSpPr>
        <p:spPr/>
        <p:txBody>
          <a:bodyPr/>
          <a:lstStyle/>
          <a:p>
            <a:fld id="{F9A9AA46-AE00-4245-AB44-9D29272D3DD3}" type="slidenum">
              <a:rPr lang="es-ES" smtClean="0"/>
              <a:t>‹Nº›</a:t>
            </a:fld>
            <a:endParaRPr lang="es-ES"/>
          </a:p>
        </p:txBody>
      </p:sp>
    </p:spTree>
    <p:extLst>
      <p:ext uri="{BB962C8B-B14F-4D97-AF65-F5344CB8AC3E}">
        <p14:creationId xmlns:p14="http://schemas.microsoft.com/office/powerpoint/2010/main" val="3561775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61D8041-F0A1-4B6B-8C91-F10227556B36}" type="datetimeFigureOut">
              <a:rPr lang="es-ES" smtClean="0"/>
              <a:t>06/10/2016</a:t>
            </a:fld>
            <a:endParaRPr lang="es-E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s-E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9A9AA46-AE00-4245-AB44-9D29272D3DD3}" type="slidenum">
              <a:rPr lang="es-ES" smtClean="0"/>
              <a:t>‹Nº›</a:t>
            </a:fld>
            <a:endParaRPr lang="es-ES"/>
          </a:p>
        </p:txBody>
      </p:sp>
    </p:spTree>
    <p:extLst>
      <p:ext uri="{BB962C8B-B14F-4D97-AF65-F5344CB8AC3E}">
        <p14:creationId xmlns:p14="http://schemas.microsoft.com/office/powerpoint/2010/main" val="3684236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61D8041-F0A1-4B6B-8C91-F10227556B36}" type="datetimeFigureOut">
              <a:rPr lang="es-ES" smtClean="0"/>
              <a:t>06/10/2016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9A9AA46-AE00-4245-AB44-9D29272D3DD3}" type="slidenum">
              <a:rPr lang="es-ES" smtClean="0"/>
              <a:t>‹Nº›</a:t>
            </a:fld>
            <a:endParaRPr lang="es-ES"/>
          </a:p>
        </p:txBody>
      </p:sp>
    </p:spTree>
    <p:extLst>
      <p:ext uri="{BB962C8B-B14F-4D97-AF65-F5344CB8AC3E}">
        <p14:creationId xmlns:p14="http://schemas.microsoft.com/office/powerpoint/2010/main" val="3479154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61D8041-F0A1-4B6B-8C91-F10227556B36}" type="datetimeFigureOut">
              <a:rPr lang="es-ES" smtClean="0"/>
              <a:t>06/10/2016</a:t>
            </a:fld>
            <a:endParaRPr lang="es-E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E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9A9AA46-AE00-4245-AB44-9D29272D3DD3}" type="slidenum">
              <a:rPr lang="es-ES" smtClean="0"/>
              <a:t>‹Nº›</a:t>
            </a:fld>
            <a:endParaRPr lang="es-E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3891921"/>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gMtaM5H47nI"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9600" b="1" dirty="0" smtClean="0"/>
              <a:t>SALUD MENTAL</a:t>
            </a:r>
            <a:endParaRPr lang="es-ES" sz="9600" b="1" dirty="0"/>
          </a:p>
        </p:txBody>
      </p:sp>
      <p:sp>
        <p:nvSpPr>
          <p:cNvPr id="3" name="Subtítulo 2"/>
          <p:cNvSpPr>
            <a:spLocks noGrp="1"/>
          </p:cNvSpPr>
          <p:nvPr>
            <p:ph sz="half" idx="1"/>
          </p:nvPr>
        </p:nvSpPr>
        <p:spPr/>
        <p:txBody>
          <a:bodyPr>
            <a:normAutofit/>
          </a:bodyPr>
          <a:lstStyle/>
          <a:p>
            <a:endParaRPr lang="es-ES" dirty="0" smtClean="0"/>
          </a:p>
          <a:p>
            <a:endParaRPr lang="es-ES" dirty="0"/>
          </a:p>
          <a:p>
            <a:pPr algn="l"/>
            <a:r>
              <a:rPr lang="es-ES" dirty="0" smtClean="0"/>
              <a:t>TUTORÍAS ESO</a:t>
            </a:r>
          </a:p>
          <a:p>
            <a:pPr algn="l"/>
            <a:r>
              <a:rPr lang="es-ES" dirty="0" smtClean="0"/>
              <a:t>IES PADRE JUAN DE MARIANA</a:t>
            </a:r>
            <a:endParaRPr lang="es-ES" dirty="0"/>
          </a:p>
        </p:txBody>
      </p:sp>
      <p:sp>
        <p:nvSpPr>
          <p:cNvPr id="5" name="Marcador de contenido 4"/>
          <p:cNvSpPr>
            <a:spLocks noGrp="1"/>
          </p:cNvSpPr>
          <p:nvPr>
            <p:ph sz="half" idx="2"/>
          </p:nvPr>
        </p:nvSpPr>
        <p:spPr/>
        <p:txBody>
          <a:bodyPr>
            <a:normAutofit/>
          </a:bodyPr>
          <a:lstStyle/>
          <a:p>
            <a:endParaRPr lang="es-ES"/>
          </a:p>
        </p:txBody>
      </p:sp>
      <p:pic>
        <p:nvPicPr>
          <p:cNvPr id="2052" name="Picture 4" descr="Resultado de imagen de MAFALDA Y SALUD MENT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35039" y="1737360"/>
            <a:ext cx="5120641" cy="41317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590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smtClean="0"/>
              <a:t>DÍA MUNDIAL DE LA SALUD MENTAL</a:t>
            </a:r>
            <a:endParaRPr lang="es-ES" dirty="0"/>
          </a:p>
        </p:txBody>
      </p:sp>
      <p:sp>
        <p:nvSpPr>
          <p:cNvPr id="3" name="Marcador de contenido 2"/>
          <p:cNvSpPr>
            <a:spLocks noGrp="1"/>
          </p:cNvSpPr>
          <p:nvPr>
            <p:ph idx="1"/>
          </p:nvPr>
        </p:nvSpPr>
        <p:spPr/>
        <p:txBody>
          <a:bodyPr/>
          <a:lstStyle/>
          <a:p>
            <a:r>
              <a:rPr lang="es-ES" dirty="0" smtClean="0"/>
              <a:t>10 DE OCTUBRE</a:t>
            </a:r>
          </a:p>
          <a:p>
            <a:r>
              <a:rPr lang="es-ES" dirty="0" smtClean="0"/>
              <a:t>LEMA DE ESTE AÑO:</a:t>
            </a:r>
          </a:p>
          <a:p>
            <a:r>
              <a:rPr lang="es-ES" dirty="0" smtClean="0"/>
              <a:t>“SOY COMO TÚ AUNQUE AÚN NO LO SEPAS”</a:t>
            </a:r>
          </a:p>
          <a:p>
            <a:endParaRPr lang="es-ES" dirty="0"/>
          </a:p>
        </p:txBody>
      </p:sp>
      <p:pic>
        <p:nvPicPr>
          <p:cNvPr id="3074" name="Picture 2" descr="Ilustración Día Mundial de la Salud Mental 2016 del movimiento asociativo reunido en SALUD MENTAL ESPAÑ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87700" y="1737360"/>
            <a:ext cx="3268909" cy="4240107"/>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1102156" y="3672748"/>
            <a:ext cx="5024324" cy="369332"/>
          </a:xfrm>
          <a:prstGeom prst="rect">
            <a:avLst/>
          </a:prstGeom>
        </p:spPr>
        <p:txBody>
          <a:bodyPr wrap="none">
            <a:spAutoFit/>
          </a:bodyPr>
          <a:lstStyle/>
          <a:p>
            <a:r>
              <a:rPr lang="es-ES" dirty="0" smtClean="0">
                <a:hlinkClick r:id="rId3"/>
              </a:rPr>
              <a:t>https://www.youtube.com/watch?v=gMtaM5H47nI</a:t>
            </a:r>
            <a:endParaRPr lang="es-ES" dirty="0"/>
          </a:p>
        </p:txBody>
      </p:sp>
    </p:spTree>
    <p:extLst>
      <p:ext uri="{BB962C8B-B14F-4D97-AF65-F5344CB8AC3E}">
        <p14:creationId xmlns:p14="http://schemas.microsoft.com/office/powerpoint/2010/main" val="3064111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Definición de la OMS</a:t>
            </a:r>
            <a:endParaRPr lang="es-ES" b="1" dirty="0"/>
          </a:p>
        </p:txBody>
      </p:sp>
      <p:sp>
        <p:nvSpPr>
          <p:cNvPr id="3" name="Marcador de contenido 2"/>
          <p:cNvSpPr>
            <a:spLocks noGrp="1"/>
          </p:cNvSpPr>
          <p:nvPr>
            <p:ph idx="1"/>
          </p:nvPr>
        </p:nvSpPr>
        <p:spPr/>
        <p:txBody>
          <a:bodyPr>
            <a:normAutofit/>
          </a:bodyPr>
          <a:lstStyle/>
          <a:p>
            <a:r>
              <a:rPr lang="es-ES" sz="2800" dirty="0"/>
              <a:t>La salud mental se define como un </a:t>
            </a:r>
            <a:r>
              <a:rPr lang="es-ES" sz="2800" b="1" dirty="0"/>
              <a:t>estado de bienestar </a:t>
            </a:r>
            <a:r>
              <a:rPr lang="es-ES" sz="2800" dirty="0"/>
              <a:t>en el cual el </a:t>
            </a:r>
            <a:r>
              <a:rPr lang="es-ES" sz="2800" b="1" dirty="0"/>
              <a:t>individuo es consciente de sus propias capacidades</a:t>
            </a:r>
            <a:r>
              <a:rPr lang="es-ES" sz="2800" dirty="0"/>
              <a:t>, puede </a:t>
            </a:r>
            <a:r>
              <a:rPr lang="es-ES" sz="2800" b="1" dirty="0"/>
              <a:t>afrontar las tensiones normales de la vida</a:t>
            </a:r>
            <a:r>
              <a:rPr lang="es-ES" sz="2800" dirty="0"/>
              <a:t>, puede </a:t>
            </a:r>
            <a:r>
              <a:rPr lang="es-ES" sz="2800" b="1" dirty="0"/>
              <a:t>trabajar de forma productiva y </a:t>
            </a:r>
            <a:r>
              <a:rPr lang="es-ES" sz="2800" b="1" dirty="0" smtClean="0"/>
              <a:t>fructífera</a:t>
            </a:r>
            <a:r>
              <a:rPr lang="es-ES" sz="2800" dirty="0" smtClean="0"/>
              <a:t> </a:t>
            </a:r>
            <a:r>
              <a:rPr lang="es-ES" sz="2800" dirty="0"/>
              <a:t>y es capaz de hacer una </a:t>
            </a:r>
            <a:r>
              <a:rPr lang="es-ES" sz="2800" b="1" dirty="0"/>
              <a:t>contribución a su comunidad</a:t>
            </a:r>
            <a:r>
              <a:rPr lang="es-ES" sz="2800" b="1" dirty="0" smtClean="0"/>
              <a:t>.</a:t>
            </a:r>
          </a:p>
          <a:p>
            <a:r>
              <a:rPr lang="es-ES" sz="2800" dirty="0"/>
              <a:t>La dimensión positiva de la salud mental se destaca en la definición de salud que figura en la Constitución de la OMS: «La </a:t>
            </a:r>
            <a:r>
              <a:rPr lang="es-ES" sz="2800" b="1" dirty="0"/>
              <a:t>salud</a:t>
            </a:r>
            <a:r>
              <a:rPr lang="es-ES" sz="2800" dirty="0"/>
              <a:t> es un estado de </a:t>
            </a:r>
            <a:r>
              <a:rPr lang="es-ES" sz="2800" b="1" dirty="0"/>
              <a:t>completo bienestar físico, mental y social</a:t>
            </a:r>
            <a:r>
              <a:rPr lang="es-ES" sz="2800" dirty="0"/>
              <a:t>, y no solamente la ausencia de afecciones o enfermedades».</a:t>
            </a:r>
          </a:p>
        </p:txBody>
      </p:sp>
    </p:spTree>
    <p:extLst>
      <p:ext uri="{BB962C8B-B14F-4D97-AF65-F5344CB8AC3E}">
        <p14:creationId xmlns:p14="http://schemas.microsoft.com/office/powerpoint/2010/main" val="168715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FACTORES-SITUACIONES QUE AFECTAN A NUESTRA SALUD MENTAL</a:t>
            </a:r>
            <a:endParaRPr lang="es-ES" dirty="0"/>
          </a:p>
        </p:txBody>
      </p:sp>
      <p:sp>
        <p:nvSpPr>
          <p:cNvPr id="3" name="Marcador de contenido 2"/>
          <p:cNvSpPr>
            <a:spLocks noGrp="1"/>
          </p:cNvSpPr>
          <p:nvPr>
            <p:ph idx="1"/>
          </p:nvPr>
        </p:nvSpPr>
        <p:spPr>
          <a:xfrm>
            <a:off x="1097280" y="1845734"/>
            <a:ext cx="10377796" cy="4023360"/>
          </a:xfrm>
        </p:spPr>
        <p:txBody>
          <a:bodyPr>
            <a:normAutofit fontScale="92500" lnSpcReduction="20000"/>
          </a:bodyPr>
          <a:lstStyle/>
          <a:p>
            <a:pPr marL="0" indent="0">
              <a:buNone/>
            </a:pPr>
            <a:r>
              <a:rPr lang="es-ES" dirty="0" smtClean="0"/>
              <a:t>1. A NIVEL PERSONAL</a:t>
            </a:r>
          </a:p>
          <a:p>
            <a:pPr>
              <a:buFont typeface="Wingdings" panose="05000000000000000000" pitchFamily="2" charset="2"/>
              <a:buChar char="q"/>
            </a:pPr>
            <a:r>
              <a:rPr lang="es-ES" dirty="0"/>
              <a:t>PROBLEMAS FAMILIARES: </a:t>
            </a:r>
            <a:r>
              <a:rPr lang="es-ES" dirty="0" smtClean="0"/>
              <a:t>SEPARACIONES, PROBLEMAS DE CONVIVENCIA, ENFERMEDADES </a:t>
            </a:r>
            <a:r>
              <a:rPr lang="es-ES" dirty="0"/>
              <a:t>DE FAMILIARES, DESEMPLEO</a:t>
            </a:r>
            <a:r>
              <a:rPr lang="es-ES" dirty="0" smtClean="0"/>
              <a:t>, MALOS TRATOS, MIGRACIÓN POR MOTIVOS LABORABLES,…</a:t>
            </a:r>
            <a:endParaRPr lang="es-ES" dirty="0"/>
          </a:p>
          <a:p>
            <a:pPr>
              <a:buFont typeface="Wingdings" panose="05000000000000000000" pitchFamily="2" charset="2"/>
              <a:buChar char="q"/>
            </a:pPr>
            <a:r>
              <a:rPr lang="es-ES" dirty="0"/>
              <a:t>MALA ALIMENTACIÓN: TRASTORNOS ALIMENTICIOS.</a:t>
            </a:r>
          </a:p>
          <a:p>
            <a:pPr>
              <a:buFont typeface="Wingdings" panose="05000000000000000000" pitchFamily="2" charset="2"/>
              <a:buChar char="q"/>
            </a:pPr>
            <a:r>
              <a:rPr lang="es-ES" dirty="0"/>
              <a:t>PERDIDA DE SERES QUERIDOS.</a:t>
            </a:r>
          </a:p>
          <a:p>
            <a:pPr>
              <a:buFont typeface="Wingdings" panose="05000000000000000000" pitchFamily="2" charset="2"/>
              <a:buChar char="q"/>
            </a:pPr>
            <a:r>
              <a:rPr lang="es-ES" dirty="0"/>
              <a:t>DROGODEPENDENCIA: ALCOHOL, OTRAS DROGAS, FARMACOS</a:t>
            </a:r>
            <a:r>
              <a:rPr lang="es-ES" dirty="0" smtClean="0"/>
              <a:t>,…</a:t>
            </a:r>
          </a:p>
          <a:p>
            <a:pPr>
              <a:buFont typeface="Wingdings" panose="05000000000000000000" pitchFamily="2" charset="2"/>
              <a:buChar char="q"/>
            </a:pPr>
            <a:r>
              <a:rPr lang="es-ES" dirty="0" smtClean="0"/>
              <a:t>SITUACIONES DE TENSIÓN SOSTENIDA: ACOSO, BULLING, CIBERACOSO, SEXTING,…Y OTRAS MÁS TRAUMÁTICAS COMO AGRESIONES, ROBOS,… </a:t>
            </a:r>
          </a:p>
          <a:p>
            <a:pPr marL="0" indent="0">
              <a:buNone/>
            </a:pPr>
            <a:r>
              <a:rPr lang="es-ES" dirty="0" smtClean="0"/>
              <a:t>2. A NIVEL SOCIAL</a:t>
            </a:r>
          </a:p>
          <a:p>
            <a:pPr>
              <a:buFont typeface="Wingdings" panose="05000000000000000000" pitchFamily="2" charset="2"/>
              <a:buChar char="q"/>
            </a:pPr>
            <a:r>
              <a:rPr lang="es-ES" dirty="0" smtClean="0"/>
              <a:t>VIOLENCIA SOCIOPOLÍTICA (CONFLICTOS BÉLICOS): SITUACIONES TRAUMÁTICAS, REFUGIADOS, MIGRANTES…</a:t>
            </a:r>
          </a:p>
          <a:p>
            <a:pPr>
              <a:buFont typeface="Wingdings" panose="05000000000000000000" pitchFamily="2" charset="2"/>
              <a:buChar char="q"/>
            </a:pPr>
            <a:r>
              <a:rPr lang="es-ES" dirty="0" smtClean="0"/>
              <a:t> CRISIS ECONÓMICAS</a:t>
            </a:r>
          </a:p>
          <a:p>
            <a:pPr marL="0" indent="0">
              <a:buNone/>
            </a:pPr>
            <a:endParaRPr lang="es-ES" dirty="0" smtClean="0"/>
          </a:p>
          <a:p>
            <a:endParaRPr lang="es-ES" dirty="0"/>
          </a:p>
        </p:txBody>
      </p:sp>
    </p:spTree>
    <p:extLst>
      <p:ext uri="{BB962C8B-B14F-4D97-AF65-F5344CB8AC3E}">
        <p14:creationId xmlns:p14="http://schemas.microsoft.com/office/powerpoint/2010/main" val="775121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86977" y="170693"/>
            <a:ext cx="10058400" cy="1450757"/>
          </a:xfrm>
        </p:spPr>
        <p:txBody>
          <a:bodyPr/>
          <a:lstStyle/>
          <a:p>
            <a:r>
              <a:rPr lang="es-ES" dirty="0" smtClean="0"/>
              <a:t>CÓMO CUIDAR NUESTRA SALUD MENTAL</a:t>
            </a:r>
            <a:endParaRPr lang="es-ES" dirty="0"/>
          </a:p>
        </p:txBody>
      </p:sp>
      <p:sp>
        <p:nvSpPr>
          <p:cNvPr id="3" name="Marcador de contenido 2"/>
          <p:cNvSpPr>
            <a:spLocks noGrp="1"/>
          </p:cNvSpPr>
          <p:nvPr>
            <p:ph idx="1"/>
          </p:nvPr>
        </p:nvSpPr>
        <p:spPr/>
        <p:txBody>
          <a:bodyPr>
            <a:noAutofit/>
          </a:bodyPr>
          <a:lstStyle/>
          <a:p>
            <a:pPr>
              <a:buFont typeface="Wingdings" panose="05000000000000000000" pitchFamily="2" charset="2"/>
              <a:buChar char="Ø"/>
            </a:pPr>
            <a:r>
              <a:rPr lang="es-ES" sz="2200" dirty="0" smtClean="0"/>
              <a:t>Ser curioso: </a:t>
            </a:r>
            <a:r>
              <a:rPr lang="es-ES" sz="2200" dirty="0"/>
              <a:t>El conocimiento es </a:t>
            </a:r>
            <a:r>
              <a:rPr lang="es-ES" sz="2200" dirty="0" smtClean="0"/>
              <a:t>poder. Hay que informarse </a:t>
            </a:r>
            <a:r>
              <a:rPr lang="es-ES" sz="2200" dirty="0"/>
              <a:t>y leer libros. Los buenos libros pueden mejorar el estado de ánimo e </a:t>
            </a:r>
            <a:r>
              <a:rPr lang="es-ES" sz="2200" dirty="0" smtClean="0"/>
              <a:t>inspirarte para afrontar problemas.</a:t>
            </a:r>
          </a:p>
          <a:p>
            <a:pPr>
              <a:buFont typeface="Wingdings" panose="05000000000000000000" pitchFamily="2" charset="2"/>
              <a:buChar char="Ø"/>
            </a:pPr>
            <a:r>
              <a:rPr lang="es-ES" sz="2200" dirty="0" smtClean="0"/>
              <a:t>Crear tu propio blog: hacer </a:t>
            </a:r>
            <a:r>
              <a:rPr lang="es-ES" sz="2200" dirty="0"/>
              <a:t>t</a:t>
            </a:r>
            <a:r>
              <a:rPr lang="es-ES" sz="2200" dirty="0" smtClean="0"/>
              <a:t>u </a:t>
            </a:r>
            <a:r>
              <a:rPr lang="es-ES" sz="2200" dirty="0"/>
              <a:t>propio blog con dibujos, poemas, fotos y pensamientos. La creatividad </a:t>
            </a:r>
            <a:r>
              <a:rPr lang="es-ES" sz="2200" dirty="0" smtClean="0"/>
              <a:t>ayuda </a:t>
            </a:r>
            <a:r>
              <a:rPr lang="es-ES" sz="2200" dirty="0"/>
              <a:t>y fortalece </a:t>
            </a:r>
            <a:r>
              <a:rPr lang="es-ES" sz="2200" dirty="0" smtClean="0"/>
              <a:t>tu </a:t>
            </a:r>
            <a:r>
              <a:rPr lang="es-ES" sz="2200" dirty="0"/>
              <a:t>confianza en </a:t>
            </a:r>
            <a:r>
              <a:rPr lang="es-ES" sz="2200" dirty="0" err="1" smtClean="0"/>
              <a:t>tí</a:t>
            </a:r>
            <a:r>
              <a:rPr lang="es-ES" sz="2200" dirty="0" smtClean="0"/>
              <a:t> </a:t>
            </a:r>
            <a:r>
              <a:rPr lang="es-ES" sz="2200" dirty="0"/>
              <a:t>mismo</a:t>
            </a:r>
            <a:r>
              <a:rPr lang="es-ES" sz="2200" dirty="0" smtClean="0"/>
              <a:t>.</a:t>
            </a:r>
          </a:p>
          <a:p>
            <a:pPr>
              <a:buFont typeface="Wingdings" panose="05000000000000000000" pitchFamily="2" charset="2"/>
              <a:buChar char="Ø"/>
            </a:pPr>
            <a:r>
              <a:rPr lang="es-ES" sz="2200" dirty="0" smtClean="0"/>
              <a:t>Hacer ejercicio. Moverse.</a:t>
            </a:r>
          </a:p>
          <a:p>
            <a:pPr>
              <a:buFont typeface="Wingdings" panose="05000000000000000000" pitchFamily="2" charset="2"/>
              <a:buChar char="Ø"/>
            </a:pPr>
            <a:r>
              <a:rPr lang="es-ES" sz="2200" dirty="0" smtClean="0"/>
              <a:t>Dormir: </a:t>
            </a:r>
            <a:r>
              <a:rPr lang="es-ES" sz="2200" dirty="0"/>
              <a:t>Sólo durante el sueño </a:t>
            </a:r>
            <a:r>
              <a:rPr lang="es-ES" sz="2200" dirty="0" smtClean="0"/>
              <a:t>nuestro </a:t>
            </a:r>
            <a:r>
              <a:rPr lang="es-ES" sz="2200" dirty="0"/>
              <a:t>sistema inmunológico está en pleno apogeo </a:t>
            </a:r>
            <a:r>
              <a:rPr lang="es-ES" sz="2200" dirty="0" smtClean="0"/>
              <a:t>y regeneramos nuestro </a:t>
            </a:r>
            <a:r>
              <a:rPr lang="es-ES" sz="2200" dirty="0"/>
              <a:t>cuerpo</a:t>
            </a:r>
            <a:r>
              <a:rPr lang="es-ES" sz="2200" dirty="0" smtClean="0"/>
              <a:t>.</a:t>
            </a:r>
          </a:p>
          <a:p>
            <a:pPr>
              <a:buFont typeface="Wingdings" panose="05000000000000000000" pitchFamily="2" charset="2"/>
              <a:buChar char="Ø"/>
            </a:pPr>
            <a:r>
              <a:rPr lang="es-ES" sz="2200" dirty="0" smtClean="0"/>
              <a:t>Comer de todo: Evitar al comida rápida, 5 comidas al día, tener una dieta equilibrada.</a:t>
            </a:r>
          </a:p>
        </p:txBody>
      </p:sp>
    </p:spTree>
    <p:extLst>
      <p:ext uri="{BB962C8B-B14F-4D97-AF65-F5344CB8AC3E}">
        <p14:creationId xmlns:p14="http://schemas.microsoft.com/office/powerpoint/2010/main" val="2038510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CÓMO CUIDAR </a:t>
            </a:r>
            <a:r>
              <a:rPr lang="es-ES" dirty="0"/>
              <a:t>NUESTRA SALUD MENTAL</a:t>
            </a:r>
          </a:p>
        </p:txBody>
      </p:sp>
      <p:sp>
        <p:nvSpPr>
          <p:cNvPr id="3" name="Marcador de contenido 2"/>
          <p:cNvSpPr>
            <a:spLocks noGrp="1"/>
          </p:cNvSpPr>
          <p:nvPr>
            <p:ph idx="1"/>
          </p:nvPr>
        </p:nvSpPr>
        <p:spPr/>
        <p:txBody>
          <a:bodyPr>
            <a:normAutofit fontScale="62500" lnSpcReduction="20000"/>
          </a:bodyPr>
          <a:lstStyle/>
          <a:p>
            <a:pPr>
              <a:buFont typeface="Wingdings" panose="05000000000000000000" pitchFamily="2" charset="2"/>
              <a:buChar char="Ø"/>
            </a:pPr>
            <a:r>
              <a:rPr lang="es-ES" sz="3400" dirty="0" smtClean="0"/>
              <a:t>Escuchar </a:t>
            </a:r>
            <a:r>
              <a:rPr lang="es-ES" sz="3400" dirty="0"/>
              <a:t>música: Pueden inspirar y crear un buen estado de ánimo. Pregunta a tus amigos lo que escuchan. Seguro que tienen un buen consejo para ti</a:t>
            </a:r>
            <a:r>
              <a:rPr lang="es-ES" sz="3400" dirty="0" smtClean="0"/>
              <a:t>.</a:t>
            </a:r>
          </a:p>
          <a:p>
            <a:pPr>
              <a:buFont typeface="Wingdings" panose="05000000000000000000" pitchFamily="2" charset="2"/>
              <a:buChar char="Ø"/>
            </a:pPr>
            <a:r>
              <a:rPr lang="es-ES" sz="3400" dirty="0" smtClean="0"/>
              <a:t>Trabajar </a:t>
            </a:r>
            <a:r>
              <a:rPr lang="es-ES" sz="3400" dirty="0"/>
              <a:t>tu autoestima: Cree en ti mismo y acéptate como eres. Uno de los ejercicios más difíciles !!! </a:t>
            </a:r>
            <a:br>
              <a:rPr lang="es-ES" sz="3400" dirty="0"/>
            </a:br>
            <a:r>
              <a:rPr lang="es-ES" sz="3400" dirty="0"/>
              <a:t>¿Cuánto te conoces a ti mismo? </a:t>
            </a:r>
            <a:br>
              <a:rPr lang="es-ES" sz="3400" dirty="0"/>
            </a:br>
            <a:r>
              <a:rPr lang="es-ES" sz="3400" dirty="0"/>
              <a:t>¿Te encuentras bien contigo mismo?  </a:t>
            </a:r>
            <a:endParaRPr lang="es-ES" sz="3400" dirty="0" smtClean="0"/>
          </a:p>
          <a:p>
            <a:pPr>
              <a:buFont typeface="Wingdings" panose="05000000000000000000" pitchFamily="2" charset="2"/>
              <a:buChar char="Ø"/>
            </a:pPr>
            <a:r>
              <a:rPr lang="es-ES" sz="3400" dirty="0" smtClean="0"/>
              <a:t>Tener un horario habitual: un horario regular es muy importante. Seguir una rutina. Tener actividades después del IES. Realizarte un horario de estudio.</a:t>
            </a:r>
          </a:p>
          <a:p>
            <a:pPr>
              <a:buFont typeface="Wingdings" panose="05000000000000000000" pitchFamily="2" charset="2"/>
              <a:buChar char="Ø"/>
            </a:pPr>
            <a:r>
              <a:rPr lang="es-ES" sz="3400" dirty="0" smtClean="0"/>
              <a:t>Proponerse metas alcanzables: </a:t>
            </a:r>
            <a:r>
              <a:rPr lang="es-ES" sz="3400" dirty="0"/>
              <a:t>A veces </a:t>
            </a:r>
            <a:r>
              <a:rPr lang="es-ES" sz="3400" dirty="0" smtClean="0"/>
              <a:t>queremos abarcar muchas cosas y al final no acabamos nada. Si nos ponemos metas pequeñas y alcanzables iremos aumentando nuestra autoestima.</a:t>
            </a:r>
          </a:p>
          <a:p>
            <a:pPr>
              <a:buFont typeface="Wingdings" panose="05000000000000000000" pitchFamily="2" charset="2"/>
              <a:buChar char="Ø"/>
            </a:pPr>
            <a:r>
              <a:rPr lang="es-ES" sz="3400" dirty="0" smtClean="0"/>
              <a:t>Evitar el consumo de sustancias adictivas. </a:t>
            </a:r>
            <a:endParaRPr lang="es-ES" sz="3400" dirty="0"/>
          </a:p>
          <a:p>
            <a:r>
              <a:rPr lang="es-ES" sz="3400" dirty="0"/>
              <a:t> </a:t>
            </a:r>
          </a:p>
          <a:p>
            <a:pPr>
              <a:buFont typeface="Wingdings" panose="05000000000000000000" pitchFamily="2" charset="2"/>
              <a:buChar char="Ø"/>
            </a:pPr>
            <a:endParaRPr lang="es-ES" dirty="0" smtClean="0"/>
          </a:p>
          <a:p>
            <a:pPr marL="0" indent="0">
              <a:buNone/>
            </a:pPr>
            <a:endParaRPr lang="es-ES" dirty="0"/>
          </a:p>
        </p:txBody>
      </p:sp>
    </p:spTree>
    <p:extLst>
      <p:ext uri="{BB962C8B-B14F-4D97-AF65-F5344CB8AC3E}">
        <p14:creationId xmlns:p14="http://schemas.microsoft.com/office/powerpoint/2010/main" val="38955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ALGUNOS DATOS SOBRE SALUD MENTAL</a:t>
            </a:r>
            <a:endParaRPr lang="es-ES" dirty="0"/>
          </a:p>
        </p:txBody>
      </p:sp>
      <p:sp>
        <p:nvSpPr>
          <p:cNvPr id="3" name="Marcador de contenido 2"/>
          <p:cNvSpPr>
            <a:spLocks noGrp="1"/>
          </p:cNvSpPr>
          <p:nvPr>
            <p:ph idx="1"/>
          </p:nvPr>
        </p:nvSpPr>
        <p:spPr>
          <a:xfrm>
            <a:off x="1097279" y="1845734"/>
            <a:ext cx="10300523" cy="4413398"/>
          </a:xfrm>
        </p:spPr>
        <p:txBody>
          <a:bodyPr>
            <a:noAutofit/>
          </a:bodyPr>
          <a:lstStyle/>
          <a:p>
            <a:pPr>
              <a:buFont typeface="Wingdings" panose="05000000000000000000" pitchFamily="2" charset="2"/>
              <a:buChar char="ü"/>
            </a:pPr>
            <a:r>
              <a:rPr lang="es-ES" sz="1600" dirty="0"/>
              <a:t>Una de cada cinco personas en España tendrá en su vida algún problema de salud mental, unos trastornos que se pueden provocar por situaciones personales de grandes dificultades, según han informado familiares de los pacientes en la víspera del Día Mundial</a:t>
            </a:r>
            <a:r>
              <a:rPr lang="es-ES" sz="1600" dirty="0" smtClean="0"/>
              <a:t>.</a:t>
            </a:r>
          </a:p>
          <a:p>
            <a:pPr>
              <a:buFont typeface="Wingdings" panose="05000000000000000000" pitchFamily="2" charset="2"/>
              <a:buChar char="ü"/>
            </a:pPr>
            <a:r>
              <a:rPr lang="es-ES" sz="1600" dirty="0"/>
              <a:t>Las sociedades médicas especializadas en psiquiatría han detectado el incremento de los trastornos mentales más comunes, como la ansiedad y la depresión que, según la Organización Mundial de la Salud (OMS), serán en 2020 la causa principal de baja en el trabajo</a:t>
            </a:r>
            <a:r>
              <a:rPr lang="es-ES" sz="1600" dirty="0" smtClean="0"/>
              <a:t>.</a:t>
            </a:r>
          </a:p>
          <a:p>
            <a:pPr>
              <a:buFont typeface="Wingdings" panose="05000000000000000000" pitchFamily="2" charset="2"/>
              <a:buChar char="ü"/>
            </a:pPr>
            <a:r>
              <a:rPr lang="es-ES" sz="1600" dirty="0"/>
              <a:t>Los problemas de salud mental son los responsables del 17 por ciento de la discapacidad a nivel mundial, según el último informe de la encuesta mundial de Salud Mental de la Organización Mundial de la Salud</a:t>
            </a:r>
            <a:r>
              <a:rPr lang="es-ES" sz="1600" dirty="0" smtClean="0"/>
              <a:t>.</a:t>
            </a:r>
          </a:p>
          <a:p>
            <a:pPr>
              <a:buFont typeface="Wingdings" panose="05000000000000000000" pitchFamily="2" charset="2"/>
              <a:buChar char="ü"/>
            </a:pPr>
            <a:r>
              <a:rPr lang="es-ES" sz="1600" dirty="0"/>
              <a:t>El 70% de los trastornos psicóticos aparecen en la adolescencia. Los primeros síntomas más visibles -aislamiento, cambios bruscos de comportamiento o actitudes paranoides, </a:t>
            </a:r>
            <a:r>
              <a:rPr lang="es-ES" sz="1600" dirty="0" smtClean="0"/>
              <a:t>cambio drástico en el rendimiento escolar, etc</a:t>
            </a:r>
            <a:r>
              <a:rPr lang="es-ES" sz="1600" dirty="0"/>
              <a:t>.- empiezan a aparecer a estas edades.</a:t>
            </a:r>
          </a:p>
          <a:p>
            <a:pPr>
              <a:buFont typeface="Wingdings" panose="05000000000000000000" pitchFamily="2" charset="2"/>
              <a:buChar char="ü"/>
            </a:pPr>
            <a:r>
              <a:rPr lang="es-ES" sz="1600" dirty="0"/>
              <a:t>Un millón de niños y adolescentes se ven afectados por trastornos mentales en España.</a:t>
            </a:r>
          </a:p>
          <a:p>
            <a:pPr>
              <a:buFont typeface="Wingdings" panose="05000000000000000000" pitchFamily="2" charset="2"/>
              <a:buChar char="ü"/>
            </a:pPr>
            <a:r>
              <a:rPr lang="es-ES" sz="1600" dirty="0"/>
              <a:t>El consumo de marihuana antes de los 18 años ocasiona daños </a:t>
            </a:r>
            <a:r>
              <a:rPr lang="es-ES" sz="1600" dirty="0" smtClean="0"/>
              <a:t>mentales.</a:t>
            </a:r>
          </a:p>
          <a:p>
            <a:pPr>
              <a:buFont typeface="Wingdings" panose="05000000000000000000" pitchFamily="2" charset="2"/>
              <a:buChar char="ü"/>
            </a:pPr>
            <a:r>
              <a:rPr lang="es-ES" sz="1600" dirty="0"/>
              <a:t>Existe una relación causal entre el consumo nocivo de alcohol y una serie de trastornos mentales y comportamentales, además de las enfermedades no transmisibles y los traumatismos.</a:t>
            </a:r>
          </a:p>
          <a:p>
            <a:pPr>
              <a:buFont typeface="Wingdings" panose="05000000000000000000" pitchFamily="2" charset="2"/>
              <a:buChar char="ü"/>
            </a:pPr>
            <a:endParaRPr lang="es-ES" sz="1800" dirty="0"/>
          </a:p>
          <a:p>
            <a:pPr>
              <a:buFont typeface="Wingdings" panose="05000000000000000000" pitchFamily="2" charset="2"/>
              <a:buChar char="ü"/>
            </a:pPr>
            <a:endParaRPr lang="es-ES" sz="1800" dirty="0" smtClean="0"/>
          </a:p>
        </p:txBody>
      </p:sp>
    </p:spTree>
    <p:extLst>
      <p:ext uri="{BB962C8B-B14F-4D97-AF65-F5344CB8AC3E}">
        <p14:creationId xmlns:p14="http://schemas.microsoft.com/office/powerpoint/2010/main" val="815110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9600" dirty="0" smtClean="0"/>
              <a:t>FIN</a:t>
            </a:r>
            <a:endParaRPr lang="es-ES" sz="9600" dirty="0"/>
          </a:p>
        </p:txBody>
      </p:sp>
      <p:sp>
        <p:nvSpPr>
          <p:cNvPr id="3" name="Marcador de contenido 2"/>
          <p:cNvSpPr>
            <a:spLocks noGrp="1"/>
          </p:cNvSpPr>
          <p:nvPr>
            <p:ph idx="1"/>
          </p:nvPr>
        </p:nvSpPr>
        <p:spPr/>
        <p:txBody>
          <a:bodyPr>
            <a:normAutofit/>
          </a:bodyPr>
          <a:lstStyle/>
          <a:p>
            <a:pPr algn="ctr"/>
            <a:endParaRPr lang="es-ES" sz="4400" dirty="0"/>
          </a:p>
        </p:txBody>
      </p:sp>
      <p:pic>
        <p:nvPicPr>
          <p:cNvPr id="4098" name="Picture 2" descr="Resultado de imagen de pensamiento sobre salud ment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9262" y="1996224"/>
            <a:ext cx="6400800" cy="3734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6782277"/>
      </p:ext>
    </p:extLst>
  </p:cSld>
  <p:clrMapOvr>
    <a:masterClrMapping/>
  </p:clrMapOvr>
</p:sld>
</file>

<file path=ppt/theme/theme1.xml><?xml version="1.0" encoding="utf-8"?>
<a:theme xmlns:a="http://schemas.openxmlformats.org/drawingml/2006/main" name="Retrospección">
  <a:themeElements>
    <a:clrScheme name="Retrospección">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134</TotalTime>
  <Words>509</Words>
  <Application>Microsoft Office PowerPoint</Application>
  <PresentationFormat>Panorámica</PresentationFormat>
  <Paragraphs>45</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Calibri</vt:lpstr>
      <vt:lpstr>Calibri Light</vt:lpstr>
      <vt:lpstr>Wingdings</vt:lpstr>
      <vt:lpstr>Retrospección</vt:lpstr>
      <vt:lpstr>SALUD MENTAL</vt:lpstr>
      <vt:lpstr>DÍA MUNDIAL DE LA SALUD MENTAL</vt:lpstr>
      <vt:lpstr>Definición de la OMS</vt:lpstr>
      <vt:lpstr>FACTORES-SITUACIONES QUE AFECTAN A NUESTRA SALUD MENTAL</vt:lpstr>
      <vt:lpstr>CÓMO CUIDAR NUESTRA SALUD MENTAL</vt:lpstr>
      <vt:lpstr>CÓMO CUIDAR NUESTRA SALUD MENTAL</vt:lpstr>
      <vt:lpstr>ALGUNOS DATOS SOBRE SALUD MENTAL</vt:lpstr>
      <vt:lpstr>FIN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SALUD MENTAL</dc:title>
  <dc:creator>Elena Garcia de Blas Palomo</dc:creator>
  <cp:lastModifiedBy>Elena Garcia de Blas Palomo</cp:lastModifiedBy>
  <cp:revision>18</cp:revision>
  <dcterms:created xsi:type="dcterms:W3CDTF">2016-10-06T16:13:40Z</dcterms:created>
  <dcterms:modified xsi:type="dcterms:W3CDTF">2016-10-06T18:42:57Z</dcterms:modified>
</cp:coreProperties>
</file>